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9" r:id="rId2"/>
    <p:sldId id="277" r:id="rId3"/>
    <p:sldId id="322" r:id="rId4"/>
    <p:sldId id="324" r:id="rId5"/>
    <p:sldId id="323" r:id="rId6"/>
    <p:sldId id="315" r:id="rId7"/>
    <p:sldId id="326" r:id="rId8"/>
    <p:sldId id="325" r:id="rId9"/>
    <p:sldId id="306" r:id="rId10"/>
    <p:sldId id="327" r:id="rId11"/>
    <p:sldId id="328" r:id="rId12"/>
    <p:sldId id="316" r:id="rId13"/>
    <p:sldId id="329" r:id="rId14"/>
    <p:sldId id="330" r:id="rId15"/>
    <p:sldId id="33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7D7"/>
    <a:srgbClr val="FFFF99"/>
    <a:srgbClr val="9A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F8F3AF-BD69-42EE-87C2-A4EDE4C95439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06FDA8-7BE9-448E-B192-409747B9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455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C9D90069-7F1A-4603-BAFB-FF9F9580AC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6F55A867-B263-4697-AE67-B4668D2518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8320A91-7EE6-44E4-8CC2-85736890E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02254AC1-586E-4655-BACE-10CBEDDAF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9D053269-3EEA-4BE5-9EE3-2792C31DC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281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CD769D5-31D6-4DA5-ABB5-AB1C6F923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31BDEAF9-FDF8-42EA-A64D-664989469E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E660F972-5BFF-4021-96A8-129E5484D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EB77EB4-D72C-4D03-BA71-0A70192D1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6F1CD004-A354-4E86-8D40-1C3B2C9AA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225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234A9C13-994C-41FB-BEFE-B0CBBFF4C9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D15411B3-2D29-4A1E-AAA5-515BC8AE3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66DEC1AF-7B4F-404B-A355-F7D0A055C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C789BD2E-55A2-451A-9CA9-98CA92552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627F09D1-340E-41A7-B66F-395006FE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092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41C4F72-F12B-47E1-8C49-62F4CEDAA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081E16A3-ED0A-4581-8478-1380E84F3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39D24EDC-8FD7-4FB6-95DF-8344D8C2D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10B70D5B-ECB3-4781-9EEB-05D8418DA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5BE14889-6A88-4F66-B829-8C0DE5C00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924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A158E14-EC0F-4498-8BE2-DDB246061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F3217901-8AD5-417F-8960-53B338FE5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0A0E7F80-DBF8-4C29-9813-5D5AE9615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3687057E-7952-4DE5-A960-1246C5BAD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A9F4AC47-8810-452D-B0C4-6BD649391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82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43B8C41-7C7F-49F2-BE8D-750AC4613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BF227813-4746-474B-818D-404CC7658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0185ED6F-97B1-464E-96A2-369937763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0DBDA37E-6BEB-479D-B661-08A6BB5A1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76AFA373-8A6A-496C-BDDB-37B109BCA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7D09EAE1-70FD-42D8-A8A3-7B832E2F7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340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BE9BF818-E1C7-4AFA-8F24-475382149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F60D2152-BCCA-49FB-819C-E8DAABE157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62BDF743-17A8-420C-8C97-FA45F5AF3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54F28E93-5360-4277-9647-ED35E4A6A4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D9C64166-E7CA-4824-9F53-C94DC8F6A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05171365-0F50-4423-AFAE-2EDC6E469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1319AA17-B290-41FD-9809-D180D9C6D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2BD79649-519A-4F14-9345-28CFDA72D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8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6DF29834-8046-4684-88A4-3B0724A2E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BED08F85-9D39-4439-A62C-F22B4470D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EC3A855F-B26D-49B0-997D-A71F4EAFD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BCB876FC-C84F-4CCC-B2C6-BA4D61529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566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CFDE808A-B2C4-4B78-B066-8C5672C40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EC225E56-C52C-4FFD-8A7C-0AB8FC9D4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8D8C6D6C-984F-4FCE-9429-9777EB019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273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DAB49A76-B483-4B90-AC7E-6D602930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529DDC76-65D3-491D-9D67-B0109BA37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5BAE019B-4D13-4407-9271-647A3F92E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C9BC3441-B245-423B-8ED1-19C25C70D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A304B26C-97ED-4DD3-99DE-F700E2959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A0283B03-56CA-474F-AD29-16E76E2B8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778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C61E573A-89AB-4377-90E5-4AD7FB23B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DADFDA18-77C5-404C-BA8F-5ECE8EDDE9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76F3B968-1B90-46A5-8EF5-B9E52A11E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7E618151-B3EF-4733-A064-5F9D9BBC3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711876AE-A1E8-4AE2-9F68-95B3D9637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59FDB077-8AA9-4894-B53F-1F7521C91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486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28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297960A5-2C4E-4443-8326-A14AB45FC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A4DDB157-BD16-44CF-A895-10E63B299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0E61494-48C8-4F08-90E0-F7436961A5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9AA22-4574-4EDA-81DF-6ADE348F8883}" type="datetimeFigureOut">
              <a:rPr lang="zh-CN" altLang="en-US" smtClean="0"/>
              <a:t>2018/2/13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C918F390-605C-4809-AF8C-C64EEF54E1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2A47BE8C-E29F-48BA-8189-AF4AAF1FD3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0F49B-31DD-4DDE-B268-01341A0649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73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377071"/>
            <a:ext cx="889845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AMRUPT</a:t>
            </a:r>
            <a:b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r>
              <a:rPr lang="en-US" sz="2400" dirty="0" smtClean="0">
                <a:solidFill>
                  <a:srgbClr val="0070C0"/>
                </a:solidFill>
                <a:ea typeface="Adobe Gothic Std B" panose="020B0800000000000000" pitchFamily="34" charset="-128"/>
              </a:rPr>
              <a:t>(Animal Movement Research Using Phase-based Trilateration)</a:t>
            </a:r>
            <a:endParaRPr lang="en-US" sz="3200" dirty="0" smtClean="0">
              <a:solidFill>
                <a:srgbClr val="0070C0"/>
              </a:solidFill>
              <a:ea typeface="Adobe Gothic Std B" panose="020B0800000000000000" pitchFamily="34" charset="-128"/>
            </a:endParaRPr>
          </a:p>
        </p:txBody>
      </p:sp>
      <p:pic>
        <p:nvPicPr>
          <p:cNvPr id="3" name="Picture 2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93" t="16195" r="10519" b="4093"/>
          <a:stretch/>
        </p:blipFill>
        <p:spPr bwMode="auto">
          <a:xfrm>
            <a:off x="1757050" y="1269623"/>
            <a:ext cx="8677899" cy="52854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4" t="26942" r="8539" b="6892"/>
          <a:stretch/>
        </p:blipFill>
        <p:spPr bwMode="auto">
          <a:xfrm>
            <a:off x="10684810" y="4852"/>
            <a:ext cx="1507189" cy="156770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67" t="24763" r="13752" b="5560"/>
          <a:stretch/>
        </p:blipFill>
        <p:spPr bwMode="auto">
          <a:xfrm>
            <a:off x="0" y="0"/>
            <a:ext cx="1726163" cy="16087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92868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460198"/>
            <a:ext cx="88984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This week</a:t>
            </a:r>
          </a:p>
          <a:p>
            <a:endParaRPr lang="en-US" sz="2800" dirty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did/did not work last semester?</a:t>
            </a:r>
            <a:endParaRPr lang="en-US" sz="2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GitHub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/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Blackboard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organization</a:t>
            </a:r>
            <a:endParaRPr lang="en-US" sz="2800" dirty="0" smtClean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ea typeface="Adobe Gothic Std B" panose="020B0800000000000000" pitchFamily="34" charset="-128"/>
              </a:rPr>
              <a:t>Proposal preparation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plan for working on the proposal? Who does what? How will you coordinate?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b="1" dirty="0">
                <a:ea typeface="Adobe Gothic Std B" panose="020B0800000000000000" pitchFamily="34" charset="-128"/>
              </a:rPr>
              <a:t>What is the </a:t>
            </a:r>
            <a:r>
              <a:rPr lang="en-US" sz="2800" b="1" dirty="0" smtClean="0">
                <a:ea typeface="Adobe Gothic Std B" panose="020B0800000000000000" pitchFamily="34" charset="-128"/>
              </a:rPr>
              <a:t>scope of the problem for Spring 2018? </a:t>
            </a:r>
            <a:endParaRPr lang="en-US" sz="2800" b="1" dirty="0">
              <a:ea typeface="Adobe Gothic Std B" panose="020B0800000000000000" pitchFamily="34" charset="-128"/>
            </a:endParaRP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relevant resources have you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found?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Brainstorm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multiple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Which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might be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best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5624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460198"/>
            <a:ext cx="88984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This week</a:t>
            </a:r>
          </a:p>
          <a:p>
            <a:endParaRPr lang="en-US" sz="2800" dirty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did/did not work last semester?</a:t>
            </a:r>
            <a:endParaRPr lang="en-US" sz="2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GitHub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/ Blackboard organization</a:t>
            </a:r>
            <a:endParaRPr lang="en-US" sz="2800" dirty="0" smtClean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ea typeface="Adobe Gothic Std B" panose="020B0800000000000000" pitchFamily="34" charset="-128"/>
              </a:rPr>
              <a:t>Proposal preparation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plan for working on the proposal? Who does what? How will you coordinate?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scope of the problem for Spring 2018? </a:t>
            </a:r>
            <a:endParaRPr lang="en-US" sz="2800" dirty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971550" lvl="1" indent="-514350">
              <a:buFont typeface="+mj-lt"/>
              <a:buAutoNum type="alphaLcParenR"/>
            </a:pPr>
            <a:r>
              <a:rPr lang="en-US" sz="2800" b="1" dirty="0" smtClean="0">
                <a:ea typeface="Adobe Gothic Std B" panose="020B0800000000000000" pitchFamily="34" charset="-128"/>
              </a:rPr>
              <a:t>What </a:t>
            </a:r>
            <a:r>
              <a:rPr lang="en-US" sz="2800" b="1" dirty="0">
                <a:ea typeface="Adobe Gothic Std B" panose="020B0800000000000000" pitchFamily="34" charset="-128"/>
              </a:rPr>
              <a:t>relevant resources have you </a:t>
            </a:r>
            <a:r>
              <a:rPr lang="en-US" sz="2800" b="1" dirty="0" smtClean="0">
                <a:ea typeface="Adobe Gothic Std B" panose="020B0800000000000000" pitchFamily="34" charset="-128"/>
              </a:rPr>
              <a:t>found? 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Brainstorm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multiple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Which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might be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best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7102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386696"/>
            <a:ext cx="889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Gather pertinent information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0250" t="4060" r="591"/>
          <a:stretch/>
        </p:blipFill>
        <p:spPr>
          <a:xfrm>
            <a:off x="369917" y="981080"/>
            <a:ext cx="5993476" cy="32897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50317" t="4303" r="1001"/>
          <a:stretch/>
        </p:blipFill>
        <p:spPr>
          <a:xfrm>
            <a:off x="6012872" y="1526426"/>
            <a:ext cx="5935288" cy="32814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50114" t="4788" r="1341" b="4061"/>
          <a:stretch/>
        </p:blipFill>
        <p:spPr>
          <a:xfrm>
            <a:off x="253538" y="2985307"/>
            <a:ext cx="5918662" cy="31255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50182" t="4060" r="1410" b="4788"/>
          <a:stretch/>
        </p:blipFill>
        <p:spPr>
          <a:xfrm>
            <a:off x="5938058" y="3725495"/>
            <a:ext cx="5902038" cy="312558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6674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460198"/>
            <a:ext cx="88984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This week</a:t>
            </a:r>
          </a:p>
          <a:p>
            <a:endParaRPr lang="en-US" sz="2800" dirty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did/did not work last semester?</a:t>
            </a:r>
            <a:endParaRPr lang="en-US" sz="2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GitHub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/ Blackboard organization</a:t>
            </a:r>
            <a:endParaRPr lang="en-US" sz="2800" dirty="0" smtClean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ea typeface="Adobe Gothic Std B" panose="020B0800000000000000" pitchFamily="34" charset="-128"/>
              </a:rPr>
              <a:t>Proposal preparation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plan for working on the proposal? Who does what? How will you coordinate?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scope of the problem for Spring 2018? </a:t>
            </a:r>
            <a:endParaRPr lang="en-US" sz="2800" dirty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relevant resources have you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found? 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b="1" dirty="0" smtClean="0">
                <a:ea typeface="Adobe Gothic Std B" panose="020B0800000000000000" pitchFamily="34" charset="-128"/>
              </a:rPr>
              <a:t>Brainstorm </a:t>
            </a:r>
            <a:r>
              <a:rPr lang="en-US" sz="2800" b="1" dirty="0">
                <a:ea typeface="Adobe Gothic Std B" panose="020B0800000000000000" pitchFamily="34" charset="-128"/>
              </a:rPr>
              <a:t>multiple </a:t>
            </a:r>
            <a:r>
              <a:rPr lang="en-US" sz="2800" b="1" dirty="0" smtClean="0">
                <a:ea typeface="Adobe Gothic Std B" panose="020B0800000000000000" pitchFamily="34" charset="-128"/>
              </a:rPr>
              <a:t>solutions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Which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might be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best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0056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460198"/>
            <a:ext cx="88984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This week</a:t>
            </a:r>
          </a:p>
          <a:p>
            <a:endParaRPr lang="en-US" sz="2800" dirty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did/did not work last semester?</a:t>
            </a:r>
            <a:endParaRPr lang="en-US" sz="2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GitHub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/ Blackboard organization</a:t>
            </a:r>
            <a:endParaRPr lang="en-US" sz="2800" dirty="0" smtClean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ea typeface="Adobe Gothic Std B" panose="020B0800000000000000" pitchFamily="34" charset="-128"/>
              </a:rPr>
              <a:t>Proposal preparation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plan for working on the proposal? Who does what? How will you coordinate?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scope of the problem for Spring 2018? </a:t>
            </a:r>
            <a:endParaRPr lang="en-US" sz="2800" dirty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relevant resources have you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found? 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Brainstorm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multiple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b="1" dirty="0" smtClean="0">
                <a:ea typeface="Adobe Gothic Std B" panose="020B0800000000000000" pitchFamily="34" charset="-128"/>
              </a:rPr>
              <a:t>Which </a:t>
            </a:r>
            <a:r>
              <a:rPr lang="en-US" sz="2800" b="1" dirty="0">
                <a:ea typeface="Adobe Gothic Std B" panose="020B0800000000000000" pitchFamily="34" charset="-128"/>
              </a:rPr>
              <a:t>solutions </a:t>
            </a:r>
            <a:r>
              <a:rPr lang="en-US" sz="2800" b="1" dirty="0" smtClean="0">
                <a:ea typeface="Adobe Gothic Std B" panose="020B0800000000000000" pitchFamily="34" charset="-128"/>
              </a:rPr>
              <a:t>might be </a:t>
            </a:r>
            <a:r>
              <a:rPr lang="en-US" sz="2800" b="1" dirty="0">
                <a:ea typeface="Adobe Gothic Std B" panose="020B0800000000000000" pitchFamily="34" charset="-128"/>
              </a:rPr>
              <a:t>best</a:t>
            </a:r>
            <a:r>
              <a:rPr lang="en-US" sz="2800" b="1" dirty="0" smtClean="0">
                <a:ea typeface="Adobe Gothic Std B" panose="020B0800000000000000" pitchFamily="34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4693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460198"/>
            <a:ext cx="88984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For next week</a:t>
            </a:r>
          </a:p>
          <a:p>
            <a:endParaRPr lang="en-US" sz="2800" dirty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ea typeface="Adobe Gothic Std B" panose="020B0800000000000000" pitchFamily="34" charset="-128"/>
              </a:rPr>
              <a:t>Project proposal due Monday February 19</a:t>
            </a:r>
            <a:r>
              <a:rPr lang="en-US" sz="2800" b="1" baseline="30000" dirty="0" smtClean="0">
                <a:ea typeface="Adobe Gothic Std B" panose="020B0800000000000000" pitchFamily="34" charset="-128"/>
              </a:rPr>
              <a:t>th</a:t>
            </a:r>
            <a:r>
              <a:rPr lang="en-US" sz="2800" b="1" dirty="0" smtClean="0">
                <a:ea typeface="Adobe Gothic Std B" panose="020B0800000000000000" pitchFamily="34" charset="-128"/>
              </a:rPr>
              <a:t>!</a:t>
            </a:r>
          </a:p>
          <a:p>
            <a:pPr marL="514350" indent="-514350">
              <a:buAutoNum type="arabicPeriod"/>
            </a:pPr>
            <a:endParaRPr lang="en-US" sz="2800" b="1" dirty="0" smtClean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ea typeface="Adobe Gothic Std B" panose="020B0800000000000000" pitchFamily="34" charset="-128"/>
              </a:rPr>
              <a:t>We will discuss </a:t>
            </a:r>
            <a:r>
              <a:rPr lang="en-US" sz="2800" b="1" dirty="0" smtClean="0">
                <a:ea typeface="Adobe Gothic Std B" panose="020B0800000000000000" pitchFamily="34" charset="-128"/>
              </a:rPr>
              <a:t>your proposed management </a:t>
            </a:r>
            <a:r>
              <a:rPr lang="en-US" sz="2800" b="1" dirty="0" smtClean="0">
                <a:ea typeface="Adobe Gothic Std B" panose="020B0800000000000000" pitchFamily="34" charset="-128"/>
              </a:rPr>
              <a:t>plan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294694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460198"/>
            <a:ext cx="88984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This week</a:t>
            </a:r>
          </a:p>
          <a:p>
            <a:endParaRPr lang="en-US" sz="2800" dirty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ea typeface="Adobe Gothic Std B" panose="020B0800000000000000" pitchFamily="34" charset="-128"/>
              </a:rPr>
              <a:t>What did/did not work last semester?</a:t>
            </a:r>
            <a:endParaRPr lang="en-US" sz="2800" b="1" dirty="0" smtClean="0"/>
          </a:p>
          <a:p>
            <a:pPr marL="514350" indent="-514350">
              <a:buAutoNum type="arabicPeriod"/>
            </a:pPr>
            <a:r>
              <a:rPr lang="en-US" sz="2800" dirty="0" smtClean="0">
                <a:ea typeface="Adobe Gothic Std B" panose="020B0800000000000000" pitchFamily="34" charset="-128"/>
              </a:rPr>
              <a:t>GitHub / Blackboard </a:t>
            </a:r>
            <a:r>
              <a:rPr lang="en-US" sz="2800" dirty="0" smtClean="0">
                <a:ea typeface="Adobe Gothic Std B" panose="020B0800000000000000" pitchFamily="34" charset="-128"/>
              </a:rPr>
              <a:t>organization</a:t>
            </a:r>
          </a:p>
          <a:p>
            <a:pPr marL="514350" indent="-514350">
              <a:buAutoNum type="arabicPeriod"/>
            </a:pPr>
            <a:r>
              <a:rPr lang="en-US" sz="2800" dirty="0" smtClean="0">
                <a:ea typeface="Adobe Gothic Std B" panose="020B0800000000000000" pitchFamily="34" charset="-128"/>
              </a:rPr>
              <a:t>Proposal preparation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ea typeface="Adobe Gothic Std B" panose="020B0800000000000000" pitchFamily="34" charset="-128"/>
              </a:rPr>
              <a:t>What is the plan for working on the proposal? Who does what? How will you coordinate?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ea typeface="Adobe Gothic Std B" panose="020B0800000000000000" pitchFamily="34" charset="-128"/>
              </a:rPr>
              <a:t>What is the </a:t>
            </a:r>
            <a:r>
              <a:rPr lang="en-US" sz="2800" dirty="0" smtClean="0">
                <a:ea typeface="Adobe Gothic Std B" panose="020B0800000000000000" pitchFamily="34" charset="-128"/>
              </a:rPr>
              <a:t>scope of the problem for Spring 2018? </a:t>
            </a:r>
            <a:endParaRPr lang="en-US" sz="2800" dirty="0">
              <a:ea typeface="Adobe Gothic Std B" panose="020B0800000000000000" pitchFamily="34" charset="-128"/>
            </a:endParaRP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What </a:t>
            </a:r>
            <a:r>
              <a:rPr lang="en-US" sz="2800" dirty="0">
                <a:ea typeface="Adobe Gothic Std B" panose="020B0800000000000000" pitchFamily="34" charset="-128"/>
              </a:rPr>
              <a:t>relevant resources have you </a:t>
            </a:r>
            <a:r>
              <a:rPr lang="en-US" sz="2800" dirty="0" smtClean="0">
                <a:ea typeface="Adobe Gothic Std B" panose="020B0800000000000000" pitchFamily="34" charset="-128"/>
              </a:rPr>
              <a:t>found?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Brainstorm </a:t>
            </a:r>
            <a:r>
              <a:rPr lang="en-US" sz="2800" dirty="0">
                <a:ea typeface="Adobe Gothic Std B" panose="020B0800000000000000" pitchFamily="34" charset="-128"/>
              </a:rPr>
              <a:t>multiple </a:t>
            </a:r>
            <a:r>
              <a:rPr lang="en-US" sz="2800" dirty="0" smtClean="0">
                <a:ea typeface="Adobe Gothic Std B" panose="020B0800000000000000" pitchFamily="34" charset="-128"/>
              </a:rPr>
              <a:t>solutions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Which </a:t>
            </a:r>
            <a:r>
              <a:rPr lang="en-US" sz="2800" dirty="0">
                <a:ea typeface="Adobe Gothic Std B" panose="020B0800000000000000" pitchFamily="34" charset="-128"/>
              </a:rPr>
              <a:t>solutions </a:t>
            </a:r>
            <a:r>
              <a:rPr lang="en-US" sz="2800" dirty="0" smtClean="0">
                <a:ea typeface="Adobe Gothic Std B" panose="020B0800000000000000" pitchFamily="34" charset="-128"/>
              </a:rPr>
              <a:t>might be </a:t>
            </a:r>
            <a:r>
              <a:rPr lang="en-US" sz="2800" dirty="0">
                <a:ea typeface="Adobe Gothic Std B" panose="020B0800000000000000" pitchFamily="34" charset="-128"/>
              </a:rPr>
              <a:t>best</a:t>
            </a:r>
            <a:r>
              <a:rPr lang="en-US" sz="2800" dirty="0" smtClean="0">
                <a:ea typeface="Adobe Gothic Std B" panose="020B0800000000000000" pitchFamily="34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0617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460198"/>
            <a:ext cx="889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Fall 2018 AMRUPT: What worked? What did not?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360551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460198"/>
            <a:ext cx="88984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This week</a:t>
            </a:r>
          </a:p>
          <a:p>
            <a:endParaRPr lang="en-US" sz="2800" dirty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did/did not work last semester?</a:t>
            </a:r>
            <a:endParaRPr lang="en-US" sz="2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ea typeface="Adobe Gothic Std B" panose="020B0800000000000000" pitchFamily="34" charset="-128"/>
              </a:rPr>
              <a:t>GitHub </a:t>
            </a:r>
            <a:r>
              <a:rPr lang="en-US" sz="2800" b="1" dirty="0" smtClean="0">
                <a:ea typeface="Adobe Gothic Std B" panose="020B0800000000000000" pitchFamily="34" charset="-128"/>
              </a:rPr>
              <a:t>/ Blackboard organization</a:t>
            </a:r>
            <a:endParaRPr lang="en-US" sz="2800" b="1" dirty="0" smtClean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Proposal preparation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plan for working on the proposal? Who does what? How will you coordinate?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scope of the problem for Spring 2018? </a:t>
            </a:r>
            <a:endParaRPr lang="en-US" sz="2800" dirty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relevant resources have you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found?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Brainstorm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multiple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Which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might be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best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11795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59366" y="460198"/>
            <a:ext cx="1020336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GitHub AMRUPT repository</a:t>
            </a:r>
          </a:p>
          <a:p>
            <a:pPr algn="ctr"/>
            <a:endParaRPr lang="en-US" sz="2800" b="1" dirty="0">
              <a:solidFill>
                <a:srgbClr val="0070C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ea typeface="Adobe Gothic Std B" panose="020B0800000000000000" pitchFamily="34" charset="-128"/>
              </a:rPr>
              <a:t>Code: a place to store </a:t>
            </a:r>
            <a:r>
              <a:rPr lang="en-US" sz="2800" b="1" dirty="0" smtClean="0">
                <a:ea typeface="Adobe Gothic Std B" panose="020B0800000000000000" pitchFamily="34" charset="-128"/>
              </a:rPr>
              <a:t>all </a:t>
            </a:r>
            <a:r>
              <a:rPr lang="en-US" sz="2800" dirty="0" smtClean="0">
                <a:ea typeface="Adobe Gothic Std B" panose="020B0800000000000000" pitchFamily="34" charset="-128"/>
              </a:rPr>
              <a:t>materials </a:t>
            </a:r>
            <a:endParaRPr lang="en-US" sz="2800" b="1" dirty="0"/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Course materials: assignments, instructions, management plan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Firmware: all code, organized by general purpose</a:t>
            </a:r>
          </a:p>
        </p:txBody>
      </p:sp>
    </p:spTree>
    <p:extLst>
      <p:ext uri="{BB962C8B-B14F-4D97-AF65-F5344CB8AC3E}">
        <p14:creationId xmlns:p14="http://schemas.microsoft.com/office/powerpoint/2010/main" val="356544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04" y="1884788"/>
            <a:ext cx="5848350" cy="228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36693" y="1361568"/>
            <a:ext cx="3335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In-line comments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4184" t="9116" r="27449"/>
          <a:stretch/>
        </p:blipFill>
        <p:spPr>
          <a:xfrm>
            <a:off x="7154568" y="1884788"/>
            <a:ext cx="4387399" cy="46373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80381" y="1361568"/>
            <a:ext cx="33357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“</a:t>
            </a:r>
            <a:r>
              <a:rPr lang="en-US" sz="2800" dirty="0" err="1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ReadMe”file</a:t>
            </a:r>
            <a:endParaRPr lang="en-US" sz="2800" dirty="0" smtClean="0">
              <a:solidFill>
                <a:srgbClr val="0070C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46775" y="377071"/>
            <a:ext cx="889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Good documentation is </a:t>
            </a:r>
            <a:r>
              <a:rPr lang="en-US" sz="2800" dirty="0" smtClean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essential</a:t>
            </a:r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08289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59366" y="460198"/>
            <a:ext cx="10203366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GitHub AMRUPT repository</a:t>
            </a:r>
          </a:p>
          <a:p>
            <a:pPr algn="ctr"/>
            <a:endParaRPr lang="en-US" sz="2800" b="1" dirty="0">
              <a:solidFill>
                <a:srgbClr val="0070C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ea typeface="Adobe Gothic Std B" panose="020B0800000000000000" pitchFamily="34" charset="-128"/>
              </a:rPr>
              <a:t>Code: a place to store </a:t>
            </a:r>
            <a:r>
              <a:rPr lang="en-US" sz="2800" b="1" dirty="0" smtClean="0">
                <a:ea typeface="Adobe Gothic Std B" panose="020B0800000000000000" pitchFamily="34" charset="-128"/>
              </a:rPr>
              <a:t>all </a:t>
            </a:r>
            <a:r>
              <a:rPr lang="en-US" sz="2800" dirty="0" smtClean="0">
                <a:ea typeface="Adobe Gothic Std B" panose="020B0800000000000000" pitchFamily="34" charset="-128"/>
              </a:rPr>
              <a:t>materials </a:t>
            </a:r>
            <a:endParaRPr lang="en-US" sz="2800" b="1" dirty="0"/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Course materials: assignments, instructions, management plan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Firmware: all code, organized by general purpose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Literature: resources from others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System architecture: high-level diagram of current architecture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Tests: empirical test results, simulation files and results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ea typeface="Adobe Gothic Std B" panose="020B0800000000000000" pitchFamily="34" charset="-128"/>
              </a:rPr>
              <a:t>Issues: a list of all of the known goals of the project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Special types: Questions, Enhancements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Milestones</a:t>
            </a:r>
            <a:r>
              <a:rPr lang="en-US" sz="2800" dirty="0">
                <a:ea typeface="Adobe Gothic Std B" panose="020B0800000000000000" pitchFamily="34" charset="-128"/>
              </a:rPr>
              <a:t>: </a:t>
            </a:r>
            <a:r>
              <a:rPr lang="en-US" sz="2800" dirty="0" smtClean="0">
                <a:ea typeface="Adobe Gothic Std B" panose="020B0800000000000000" pitchFamily="34" charset="-128"/>
              </a:rPr>
              <a:t>Phases of the project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ea typeface="Adobe Gothic Std B" panose="020B0800000000000000" pitchFamily="34" charset="-128"/>
              </a:rPr>
              <a:t>Project: a tool for management of progress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Columns: To do, In progress, In testing, Completed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ea typeface="Adobe Gothic Std B" panose="020B0800000000000000" pitchFamily="34" charset="-128"/>
              </a:rPr>
              <a:t>Ordered list of current issues, and their status</a:t>
            </a:r>
          </a:p>
        </p:txBody>
      </p:sp>
    </p:spTree>
    <p:extLst>
      <p:ext uri="{BB962C8B-B14F-4D97-AF65-F5344CB8AC3E}">
        <p14:creationId xmlns:p14="http://schemas.microsoft.com/office/powerpoint/2010/main" val="402904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46775" y="460198"/>
            <a:ext cx="88984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This week</a:t>
            </a:r>
          </a:p>
          <a:p>
            <a:endParaRPr lang="en-US" sz="2800" dirty="0"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did/did not work last semester?</a:t>
            </a:r>
            <a:endParaRPr lang="en-US" sz="28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GitHub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/ Blackboard organization</a:t>
            </a:r>
            <a:endParaRPr lang="en-US" sz="2800" dirty="0" smtClean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514350" indent="-514350">
              <a:buAutoNum type="arabicPeriod"/>
            </a:pPr>
            <a:r>
              <a:rPr lang="en-US" sz="2800" b="1" dirty="0" smtClean="0">
                <a:ea typeface="Adobe Gothic Std B" panose="020B0800000000000000" pitchFamily="34" charset="-128"/>
              </a:rPr>
              <a:t>Proposal preparation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b="1" dirty="0">
                <a:ea typeface="Adobe Gothic Std B" panose="020B0800000000000000" pitchFamily="34" charset="-128"/>
              </a:rPr>
              <a:t>What is the plan for working on the proposal? Who does what? How will you coordinate?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is the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scope of the problem for Spring 2018? </a:t>
            </a:r>
            <a:endParaRPr lang="en-US" sz="2800" dirty="0">
              <a:solidFill>
                <a:schemeClr val="bg1">
                  <a:lumMod val="65000"/>
                </a:schemeClr>
              </a:solidFill>
              <a:ea typeface="Adobe Gothic Std B" panose="020B0800000000000000" pitchFamily="34" charset="-128"/>
            </a:endParaRP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What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relevant resources have you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found?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Brainstorm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multiple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Which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solutions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might be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best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ea typeface="Adobe Gothic Std B" panose="020B0800000000000000" pitchFamily="34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1473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3153" y="1317570"/>
            <a:ext cx="5805694" cy="4921135"/>
          </a:xfrm>
          <a:prstGeom prst="rect">
            <a:avLst/>
          </a:prstGeom>
          <a:ln w="38100"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1646775" y="377071"/>
            <a:ext cx="88984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Proposal prep: Who does what? How will you coordinate?</a:t>
            </a:r>
          </a:p>
        </p:txBody>
      </p:sp>
      <p:sp>
        <p:nvSpPr>
          <p:cNvPr id="3" name="Rectangle 2"/>
          <p:cNvSpPr/>
          <p:nvPr/>
        </p:nvSpPr>
        <p:spPr>
          <a:xfrm>
            <a:off x="7772229" y="6238705"/>
            <a:ext cx="12266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 err="1" smtClean="0">
                <a:latin typeface="Times New Roman" panose="02020603050405020304" pitchFamily="18" charset="0"/>
              </a:rPr>
              <a:t>Khandani</a:t>
            </a:r>
            <a:r>
              <a:rPr lang="en-US" sz="1200" b="1" dirty="0" smtClean="0">
                <a:latin typeface="Times New Roman" panose="02020603050405020304" pitchFamily="18" charset="0"/>
              </a:rPr>
              <a:t>, 2005</a:t>
            </a:r>
            <a:endParaRPr lang="en-US" sz="1200" dirty="0"/>
          </a:p>
        </p:txBody>
      </p:sp>
      <p:sp>
        <p:nvSpPr>
          <p:cNvPr id="9" name="Right Brace 8"/>
          <p:cNvSpPr/>
          <p:nvPr/>
        </p:nvSpPr>
        <p:spPr>
          <a:xfrm>
            <a:off x="9171992" y="1317570"/>
            <a:ext cx="457200" cy="492113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819385" y="3301083"/>
            <a:ext cx="14516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</a:rPr>
              <a:t>Project</a:t>
            </a:r>
            <a:br>
              <a:rPr lang="en-US" sz="2800" dirty="0" smtClean="0">
                <a:solidFill>
                  <a:srgbClr val="FF0000"/>
                </a:solidFill>
              </a:rPr>
            </a:br>
            <a:r>
              <a:rPr lang="en-US" sz="2800" dirty="0" smtClean="0">
                <a:solidFill>
                  <a:srgbClr val="FF0000"/>
                </a:solidFill>
              </a:rPr>
              <a:t>Proposal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63157" y="1330153"/>
            <a:ext cx="1729937" cy="1015663"/>
          </a:xfrm>
          <a:prstGeom prst="rect">
            <a:avLst/>
          </a:prstGeom>
          <a:solidFill>
            <a:srgbClr val="FFFF99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9A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Define the</a:t>
            </a:r>
            <a:br>
              <a:rPr lang="en-US" sz="2000" b="1" dirty="0" smtClean="0">
                <a:solidFill>
                  <a:srgbClr val="9A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 smtClean="0">
                <a:solidFill>
                  <a:srgbClr val="9A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AMRUPT Problem</a:t>
            </a:r>
            <a:endParaRPr lang="en-US" sz="2000" b="1" dirty="0">
              <a:solidFill>
                <a:srgbClr val="9A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982408" y="1402844"/>
            <a:ext cx="1387151" cy="6511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839212" y="3778136"/>
            <a:ext cx="1090185" cy="8498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735216" y="5287487"/>
            <a:ext cx="1169437" cy="8800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2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2938</TotalTime>
  <Words>621</Words>
  <Application>Microsoft Office PowerPoint</Application>
  <PresentationFormat>Widescreen</PresentationFormat>
  <Paragraphs>104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Adobe Gothic Std B</vt:lpstr>
      <vt:lpstr>Arial</vt:lpstr>
      <vt:lpstr>Calibri</vt:lpstr>
      <vt:lpstr>等线</vt:lpstr>
      <vt:lpstr>等线 Light</vt:lpstr>
      <vt:lpstr>Times New Roman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peidong qi</dc:creator>
  <cp:lastModifiedBy>Julian</cp:lastModifiedBy>
  <cp:revision>100</cp:revision>
  <dcterms:created xsi:type="dcterms:W3CDTF">2017-10-16T23:51:40Z</dcterms:created>
  <dcterms:modified xsi:type="dcterms:W3CDTF">2018-02-13T19:24:30Z</dcterms:modified>
</cp:coreProperties>
</file>

<file path=docProps/thumbnail.jpeg>
</file>